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4"/>
  </p:notesMasterIdLst>
  <p:sldIdLst>
    <p:sldId id="301" r:id="rId2"/>
    <p:sldId id="302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303" r:id="rId13"/>
  </p:sldIdLst>
  <p:sldSz cx="12192000" cy="6858000"/>
  <p:notesSz cx="6858000" cy="9144000"/>
  <p:custShowLst>
    <p:custShow name="Trivia" id="0">
      <p:sldLst>
        <p:sld r:id="rId2"/>
        <p:sld r:id="rId3"/>
        <p:sld r:id="rId4"/>
        <p:sld r:id="rId5"/>
        <p:sld r:id="rId6"/>
        <p:sld r:id="rId7"/>
        <p:sld r:id="rId8"/>
        <p:sld r:id="rId9"/>
        <p:sld r:id="rId10"/>
        <p:sld r:id="rId11"/>
        <p:sld r:id="rId12"/>
      </p:sldLst>
    </p:custShow>
  </p:custShow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D9B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0125" autoAdjust="0"/>
    <p:restoredTop sz="92714" autoAdjust="0"/>
  </p:normalViewPr>
  <p:slideViewPr>
    <p:cSldViewPr snapToGrid="0">
      <p:cViewPr varScale="1">
        <p:scale>
          <a:sx n="31" d="100"/>
          <a:sy n="31" d="100"/>
        </p:scale>
        <p:origin x="208" y="257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4E7ABF-336A-924A-A1A4-CA0F299F8D62}" type="datetimeFigureOut">
              <a:rPr lang="en-US" smtClean="0"/>
              <a:t>1/22/25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2CD782-9FFA-B143-9842-784417960E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7511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b) All of the above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023849-B033-4E7E-A771-E5C76D0ECC3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9907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a) monks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023849-B033-4E7E-A771-E5C76D0ECC3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91891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b) Duel about math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023849-B033-4E7E-A771-E5C76D0ECC3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9531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TheExpanse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023849-B033-4E7E-A771-E5C76D0ECC3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6504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 – nuclear power plants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023849-B033-4E7E-A771-E5C76D0ECC3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2254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Nanacy</a:t>
            </a:r>
            <a:r>
              <a:rPr lang="en-US" dirty="0"/>
              <a:t> Grace Roman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023849-B033-4E7E-A771-E5C76D0ECC3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3350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Daft Punk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023849-B033-4E7E-A771-E5C76D0ECC3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5542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c) - VLT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2CD782-9FFA-B143-9842-784417960EA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9029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Astronomia</a:t>
            </a:r>
            <a:r>
              <a:rPr lang="en-US"/>
              <a:t> Nova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023849-B033-4E7E-A771-E5C76D0ECC3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0687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Parker solar probe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023849-B033-4E7E-A771-E5C76D0ECC3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1338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5C981-2AD2-C39E-1F74-AA583F6946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F8290B2-87D8-92D4-C93D-911296ACF7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C0110E-271B-382A-A8E5-18918A6F3C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EB80B-B0D3-4D78-8479-BA177B5DD99E}" type="datetimeFigureOut">
              <a:rPr lang="en-US" smtClean="0"/>
              <a:t>1/22/25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251115-862C-4CBE-8691-61B447B920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3582F6-6D82-7F77-D916-49E8A0495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65D84-31CC-4B5D-82C8-57CF8E9F4E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9643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F46C9-7F67-1E6C-1F44-A01F54405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7A4108-EA7E-5DFC-7E01-0747D64B61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C0CD3E-B0E2-EBD5-49B6-D2F9C8ACF4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EB80B-B0D3-4D78-8479-BA177B5DD99E}" type="datetimeFigureOut">
              <a:rPr lang="en-US" smtClean="0"/>
              <a:t>1/22/25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74BE11-8FB2-0CAE-2EA1-50A6C8E0A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7001A5-F79D-FE92-9DDA-3C9D37C65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65D84-31CC-4B5D-82C8-57CF8E9F4E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17059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145095F-DB6E-916F-663A-D25294614C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1D8D5F5-C7C2-AF11-F634-D942920CEB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C039FB-980E-00B7-6319-9D7D36F1DE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EB80B-B0D3-4D78-8479-BA177B5DD99E}" type="datetimeFigureOut">
              <a:rPr lang="en-US" smtClean="0"/>
              <a:t>1/22/25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3E6316-A762-8B8C-95BE-5420A4431E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FF8AAA-9A95-F4BF-0574-615D58650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65D84-31CC-4B5D-82C8-57CF8E9F4E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8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3168B4-E937-5E1F-C8C9-89D8A5504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7BEB36-C72F-CD4D-5B12-1FB781FDB5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058C7-080B-8533-984D-6513900759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EB80B-B0D3-4D78-8479-BA177B5DD99E}" type="datetimeFigureOut">
              <a:rPr lang="en-US" smtClean="0"/>
              <a:t>1/22/25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85376F-5E1D-28A0-0869-828CA695DF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1AA132-872E-8ED3-8C74-44E6D4F575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65D84-31CC-4B5D-82C8-57CF8E9F4E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5862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D670D-1B13-C2D7-5B33-EABC7B42CC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3199F6-1D1A-12D5-BB01-BDE8E34FEA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7081BE-F4D4-7857-F476-276546D0D0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EB80B-B0D3-4D78-8479-BA177B5DD99E}" type="datetimeFigureOut">
              <a:rPr lang="en-US" smtClean="0"/>
              <a:t>1/22/25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648E83-6A6D-531A-15BE-ED3A7FEB2D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EABAA1-B18D-23F3-B6FE-50839EFC6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65D84-31CC-4B5D-82C8-57CF8E9F4E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272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7B9712-2DE7-8164-7039-FC3E63CE6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3A67A7-C625-22DE-1475-00B7CDDF88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6121CA-48ED-CE09-8580-021512BD93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ADF2B5-8C80-B6B2-12AD-BEF717ACDE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EB80B-B0D3-4D78-8479-BA177B5DD99E}" type="datetimeFigureOut">
              <a:rPr lang="en-US" smtClean="0"/>
              <a:t>1/22/25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10886D-EEE9-64A6-9A9F-3DF06ACBDC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CB2FEC-4990-8AA3-6323-6D3695F0B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65D84-31CC-4B5D-82C8-57CF8E9F4E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5349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4B86F-BF0A-6B79-B324-73B5BB7193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90DB70-894E-BB80-512F-6F28B693F5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E2EAFB-9AAB-C2B3-AEFC-E3E36FEC83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71EE1A-6F0F-70C3-E1C8-F3CE569557A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24E7A7B-8F96-A993-4DF9-F9074CC0C8C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98BF8CE-F832-67B0-F9A4-3D81567F8F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EB80B-B0D3-4D78-8479-BA177B5DD99E}" type="datetimeFigureOut">
              <a:rPr lang="en-US" smtClean="0"/>
              <a:t>1/22/25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8ECA2CA-AADD-F395-EDA1-9AC172EEA8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79E971-EDC3-C128-8D61-24D0D55423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65D84-31CC-4B5D-82C8-57CF8E9F4E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9020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51B3B6-8886-5177-9F31-CA706F91DB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BEC3B3B-5593-C0FE-47A6-EBDD21D628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EB80B-B0D3-4D78-8479-BA177B5DD99E}" type="datetimeFigureOut">
              <a:rPr lang="en-US" smtClean="0"/>
              <a:t>1/22/25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439D17-C75B-4008-9CCA-3F04D9DCE4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522E06-7C4C-6C6B-7273-A1AE23DF20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65D84-31CC-4B5D-82C8-57CF8E9F4E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876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135549A-8327-478D-63BE-53A50672EE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EB80B-B0D3-4D78-8479-BA177B5DD99E}" type="datetimeFigureOut">
              <a:rPr lang="en-US" smtClean="0"/>
              <a:t>1/22/25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38B5406-C363-03EA-1BF1-013E84D007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B2C0E-3673-6E1F-8A14-253EED6E5E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65D84-31CC-4B5D-82C8-57CF8E9F4E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8179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64978-5A63-1CCB-27A9-5DC16E08F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9B2FAE-5E7E-9919-FCD1-E34358A1E3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63F473-ADE6-D337-29B5-A803005C85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661655-22E0-30AA-EE13-A0C040F108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EB80B-B0D3-4D78-8479-BA177B5DD99E}" type="datetimeFigureOut">
              <a:rPr lang="en-US" smtClean="0"/>
              <a:t>1/22/25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BDF20B-E14A-2FE9-5B6A-15B7D0F9AB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D8A647-6A5C-431A-D0E0-3347440C4E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65D84-31CC-4B5D-82C8-57CF8E9F4E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7473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97415-E3EF-265E-C861-431362D53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76B0576-70A4-EEAF-D74B-D614DBB632C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385AE0-C6A5-A9F8-5765-01BAB060FF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FFD668-C648-66E3-34F3-4526DC4ED0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EB80B-B0D3-4D78-8479-BA177B5DD99E}" type="datetimeFigureOut">
              <a:rPr lang="en-US" smtClean="0"/>
              <a:t>1/22/25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A475FE-73BD-AA88-2E01-3EAB9D715F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067E53-4ECD-AF5A-0BCB-2D10EF2FF1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65D84-31CC-4B5D-82C8-57CF8E9F4E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9083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guitar in a hat&#10;&#10;Description automatically generated">
            <a:extLst>
              <a:ext uri="{FF2B5EF4-FFF2-40B4-BE49-F238E27FC236}">
                <a16:creationId xmlns:a16="http://schemas.microsoft.com/office/drawing/2014/main" id="{0048954E-D0AA-49D2-B887-32924A3D4FF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alphaModFix amt="3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31" t="18311" b="18240"/>
          <a:stretch/>
        </p:blipFill>
        <p:spPr>
          <a:xfrm>
            <a:off x="0" y="-210880"/>
            <a:ext cx="7043928" cy="7008555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0B649D4-66E6-606C-828A-02E84491F1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01C6A1-C1B6-5E14-184E-A23B5A4E00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F160FB-2F71-8835-423B-8F912F3A5A9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  <a:latin typeface="Adorn Slab Serif" panose="02000507000000020004" pitchFamily="2" charset="0"/>
              </a:defRPr>
            </a:lvl1pPr>
          </a:lstStyle>
          <a:p>
            <a:fld id="{E6AEB80B-B0D3-4D78-8479-BA177B5DD99E}" type="datetimeFigureOut">
              <a:rPr lang="en-US" smtClean="0"/>
              <a:pPr/>
              <a:t>1/22/25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456016-4A41-D88A-3688-85D08F6D5D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  <a:latin typeface="Adorn Slab Serif" panose="02000507000000020004" pitchFamily="2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A8E748-FB02-42A4-52B2-DB915D3A96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  <a:latin typeface="Adorn Slab Serif" panose="02000507000000020004" pitchFamily="2" charset="0"/>
              </a:defRPr>
            </a:lvl1pPr>
          </a:lstStyle>
          <a:p>
            <a:fld id="{E4565D84-31CC-4B5D-82C8-57CF8E9F4E7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3249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Adorn Slab Serif" panose="02000507000000020004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Adorn Slab Serif" panose="02000507000000020004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Adorn Slab Serif" panose="02000507000000020004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Adorn Slab Serif" panose="02000507000000020004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Adorn Slab Serif" panose="02000507000000020004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Adorn Slab Serif" panose="02000507000000020004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7356B-066A-F3AE-DACB-57D42E90EC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51645" y="157653"/>
            <a:ext cx="6223467" cy="1063255"/>
          </a:xfrm>
        </p:spPr>
        <p:txBody>
          <a:bodyPr anchor="t">
            <a:normAutofit/>
          </a:bodyPr>
          <a:lstStyle/>
          <a:p>
            <a:r>
              <a:rPr lang="en-US" sz="5400" b="1" dirty="0">
                <a:solidFill>
                  <a:srgbClr val="00B0F0"/>
                </a:solidFill>
              </a:rPr>
              <a:t>Astro on Tap Trivia!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386FD22-CB4B-B668-1419-271876C04C5A}"/>
              </a:ext>
            </a:extLst>
          </p:cNvPr>
          <p:cNvSpPr txBox="1">
            <a:spLocks/>
          </p:cNvSpPr>
          <p:nvPr/>
        </p:nvSpPr>
        <p:spPr>
          <a:xfrm>
            <a:off x="219487" y="1128156"/>
            <a:ext cx="10271054" cy="3578800"/>
          </a:xfrm>
          <a:prstGeom prst="rect">
            <a:avLst/>
          </a:prstGeom>
        </p:spPr>
        <p:txBody>
          <a:bodyPr vert="horz" lIns="91440" tIns="45720" rIns="91440" bIns="45720" rtlCol="0" anchor="b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Adorn Slab Serif" panose="02000507000000020004" pitchFamily="2" charset="0"/>
                <a:ea typeface="+mj-ea"/>
                <a:cs typeface="+mj-cs"/>
              </a:defRPr>
            </a:lvl1pPr>
          </a:lstStyle>
          <a:p>
            <a:pPr marL="1143000" indent="-1143000" algn="l">
              <a:lnSpc>
                <a:spcPct val="120000"/>
              </a:lnSpc>
              <a:buAutoNum type="arabicParenR"/>
            </a:pPr>
            <a:r>
              <a:rPr lang="en-US" sz="4800" dirty="0"/>
              <a:t>Pick up a quiz form in front</a:t>
            </a:r>
          </a:p>
          <a:p>
            <a:pPr marL="1143000" indent="-1143000" algn="l">
              <a:lnSpc>
                <a:spcPct val="120000"/>
              </a:lnSpc>
              <a:buAutoNum type="arabicParenR"/>
            </a:pPr>
            <a:r>
              <a:rPr lang="en-US" sz="4800" dirty="0"/>
              <a:t>Answer the questions</a:t>
            </a:r>
          </a:p>
          <a:p>
            <a:pPr marL="1143000" indent="-1143000" algn="l">
              <a:lnSpc>
                <a:spcPct val="120000"/>
              </a:lnSpc>
              <a:buAutoNum type="arabicParenR"/>
            </a:pPr>
            <a:r>
              <a:rPr lang="en-US" sz="4800" dirty="0"/>
              <a:t>Put form in box at front</a:t>
            </a:r>
          </a:p>
          <a:p>
            <a:pPr marL="1143000" indent="-1143000" algn="l">
              <a:lnSpc>
                <a:spcPct val="120000"/>
              </a:lnSpc>
              <a:buAutoNum type="arabicParenR"/>
            </a:pPr>
            <a:r>
              <a:rPr lang="en-US" sz="4800" dirty="0"/>
              <a:t>Win kick-ass prizes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D45A4CE-64A8-A1CA-1710-DCFC6BB9C4D2}"/>
              </a:ext>
            </a:extLst>
          </p:cNvPr>
          <p:cNvSpPr txBox="1">
            <a:spLocks/>
          </p:cNvSpPr>
          <p:nvPr/>
        </p:nvSpPr>
        <p:spPr>
          <a:xfrm>
            <a:off x="2397512" y="3913758"/>
            <a:ext cx="9578898" cy="2643159"/>
          </a:xfrm>
          <a:prstGeom prst="rect">
            <a:avLst/>
          </a:prstGeom>
        </p:spPr>
        <p:txBody>
          <a:bodyPr vert="horz" lIns="91440" tIns="45720" rIns="91440" bIns="45720" rtlCol="0" anchor="b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Adorn Slab Serif" panose="02000507000000020004" pitchFamily="2" charset="0"/>
                <a:ea typeface="+mj-ea"/>
                <a:cs typeface="+mj-cs"/>
              </a:defRPr>
            </a:lvl1pPr>
          </a:lstStyle>
          <a:p>
            <a:pPr algn="r">
              <a:lnSpc>
                <a:spcPct val="120000"/>
              </a:lnSpc>
            </a:pPr>
            <a:r>
              <a:rPr lang="en-US" sz="2800" dirty="0">
                <a:solidFill>
                  <a:srgbClr val="FF0000"/>
                </a:solidFill>
              </a:rPr>
              <a:t>NO CHEATING ALLOWED</a:t>
            </a:r>
          </a:p>
          <a:p>
            <a:pPr algn="r">
              <a:lnSpc>
                <a:spcPct val="120000"/>
              </a:lnSpc>
            </a:pPr>
            <a:r>
              <a:rPr lang="en-US" sz="2800" dirty="0">
                <a:solidFill>
                  <a:srgbClr val="FF0000"/>
                </a:solidFill>
              </a:rPr>
              <a:t>NO CELLPHONES</a:t>
            </a:r>
          </a:p>
          <a:p>
            <a:pPr algn="r">
              <a:lnSpc>
                <a:spcPct val="120000"/>
              </a:lnSpc>
            </a:pPr>
            <a:r>
              <a:rPr lang="en-US" sz="2800" dirty="0">
                <a:solidFill>
                  <a:srgbClr val="FF0000"/>
                </a:solidFill>
              </a:rPr>
              <a:t>NO SHOUTING ANSWERS!</a:t>
            </a:r>
          </a:p>
          <a:p>
            <a:pPr algn="r">
              <a:lnSpc>
                <a:spcPct val="120000"/>
              </a:lnSpc>
            </a:pPr>
            <a:r>
              <a:rPr lang="en-US" sz="2800" dirty="0">
                <a:solidFill>
                  <a:srgbClr val="FF0000"/>
                </a:solidFill>
              </a:rPr>
              <a:t>PLAY INVIDUALLY OR IN GROUPS</a:t>
            </a:r>
          </a:p>
          <a:p>
            <a:pPr algn="r">
              <a:lnSpc>
                <a:spcPct val="120000"/>
              </a:lnSpc>
            </a:pPr>
            <a:r>
              <a:rPr lang="en-US" sz="2800" b="1" dirty="0">
                <a:solidFill>
                  <a:srgbClr val="FF0000"/>
                </a:solidFill>
              </a:rPr>
              <a:t>Astro Grads, postdocs, professors are ineligible </a:t>
            </a:r>
          </a:p>
        </p:txBody>
      </p:sp>
    </p:spTree>
    <p:extLst>
      <p:ext uri="{BB962C8B-B14F-4D97-AF65-F5344CB8AC3E}">
        <p14:creationId xmlns:p14="http://schemas.microsoft.com/office/powerpoint/2010/main" val="1385917751"/>
      </p:ext>
    </p:extLst>
  </p:cSld>
  <p:clrMapOvr>
    <a:masterClrMapping/>
  </p:clrMapOvr>
  <p:transition spd="slow" advTm="15000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0F9FFCC-A14D-CD12-5EEE-F6ABF572B987}"/>
              </a:ext>
            </a:extLst>
          </p:cNvPr>
          <p:cNvSpPr txBox="1">
            <a:spLocks/>
          </p:cNvSpPr>
          <p:nvPr/>
        </p:nvSpPr>
        <p:spPr>
          <a:xfrm>
            <a:off x="218661" y="1667234"/>
            <a:ext cx="11262139" cy="4944321"/>
          </a:xfrm>
          <a:prstGeom prst="rect">
            <a:avLst/>
          </a:prstGeom>
          <a:solidFill>
            <a:schemeClr val="tx1">
              <a:alpha val="28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Adorn Slab Serif" panose="02000507000000020004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Adorn Slab Serif" panose="02000507000000020004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Adorn Slab Serif" panose="02000507000000020004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Adorn Slab Serif" panose="02000507000000020004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Adorn Slab Serif" panose="02000507000000020004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US" sz="7200" dirty="0"/>
              <a:t>Which satellite became the closest human-made object  to the surface of the Sun over the holidays?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A82FC56-F4C3-60FF-8A59-B76948069691}"/>
              </a:ext>
            </a:extLst>
          </p:cNvPr>
          <p:cNvSpPr txBox="1">
            <a:spLocks/>
          </p:cNvSpPr>
          <p:nvPr/>
        </p:nvSpPr>
        <p:spPr>
          <a:xfrm>
            <a:off x="3397918" y="183438"/>
            <a:ext cx="5396165" cy="81560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Adorn Slab Serif" panose="02000507000000020004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Adorn Slab Serif" panose="02000507000000020004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Adorn Slab Serif" panose="02000507000000020004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Adorn Slab Serif" panose="02000507000000020004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Adorn Slab Serif" panose="02000507000000020004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6000" dirty="0"/>
              <a:t>Question 9</a:t>
            </a:r>
          </a:p>
        </p:txBody>
      </p:sp>
    </p:spTree>
    <p:extLst>
      <p:ext uri="{BB962C8B-B14F-4D97-AF65-F5344CB8AC3E}">
        <p14:creationId xmlns:p14="http://schemas.microsoft.com/office/powerpoint/2010/main" val="2745534221"/>
      </p:ext>
    </p:extLst>
  </p:cSld>
  <p:clrMapOvr>
    <a:masterClrMapping/>
  </p:clrMapOvr>
  <p:transition spd="slow" advTm="18000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B102376-6F94-94FB-BD66-F8DABC94684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28982"/>
          <a:stretch/>
        </p:blipFill>
        <p:spPr>
          <a:xfrm>
            <a:off x="1893046" y="0"/>
            <a:ext cx="7772400" cy="2759897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373A6A-4EAB-E850-8FD6-81CAE6DFC779}"/>
              </a:ext>
            </a:extLst>
          </p:cNvPr>
          <p:cNvSpPr txBox="1">
            <a:spLocks/>
          </p:cNvSpPr>
          <p:nvPr/>
        </p:nvSpPr>
        <p:spPr>
          <a:xfrm>
            <a:off x="115001" y="1190814"/>
            <a:ext cx="11686058" cy="5279560"/>
          </a:xfrm>
          <a:prstGeom prst="rect">
            <a:avLst/>
          </a:prstGeom>
          <a:solidFill>
            <a:schemeClr val="tx1">
              <a:alpha val="28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Adorn Slab Serif" panose="02000507000000020004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Adorn Slab Serif" panose="02000507000000020004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Adorn Slab Serif" panose="02000507000000020004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Adorn Slab Serif" panose="02000507000000020004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Adorn Slab Serif" panose="02000507000000020004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endParaRPr lang="en-US" sz="4800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F51EC14D-1C59-117B-689C-068E37443BF1}"/>
              </a:ext>
            </a:extLst>
          </p:cNvPr>
          <p:cNvSpPr txBox="1">
            <a:spLocks/>
          </p:cNvSpPr>
          <p:nvPr/>
        </p:nvSpPr>
        <p:spPr>
          <a:xfrm>
            <a:off x="3397918" y="183438"/>
            <a:ext cx="5396165" cy="81560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Adorn Slab Serif" panose="02000507000000020004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Adorn Slab Serif" panose="02000507000000020004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Adorn Slab Serif" panose="02000507000000020004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Adorn Slab Serif" panose="02000507000000020004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Adorn Slab Serif" panose="02000507000000020004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6000" dirty="0"/>
              <a:t>Question 10</a:t>
            </a:r>
          </a:p>
        </p:txBody>
      </p:sp>
      <p:sp>
        <p:nvSpPr>
          <p:cNvPr id="7" name="Content Placeholder 8">
            <a:extLst>
              <a:ext uri="{FF2B5EF4-FFF2-40B4-BE49-F238E27FC236}">
                <a16:creationId xmlns:a16="http://schemas.microsoft.com/office/drawing/2014/main" id="{8C614838-960C-9A19-2EB1-6BFCAE7207A2}"/>
              </a:ext>
            </a:extLst>
          </p:cNvPr>
          <p:cNvSpPr txBox="1">
            <a:spLocks/>
          </p:cNvSpPr>
          <p:nvPr/>
        </p:nvSpPr>
        <p:spPr>
          <a:xfrm>
            <a:off x="312482" y="2484783"/>
            <a:ext cx="7689230" cy="411026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Adorn Slab Serif" panose="02000507000000020004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Adorn Slab Serif" panose="02000507000000020004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Adorn Slab Serif" panose="02000507000000020004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Adorn Slab Serif" panose="02000507000000020004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Adorn Slab Serif" panose="02000507000000020004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4800" dirty="0"/>
              <a:t>The TRAPPIST-1 system consists of 7 planets orbiting a red star. The TRAPPIST telescope that discovered them is named after a group of...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5440F984-CB5D-5F7B-8C32-5D2053B540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0160529"/>
              </p:ext>
            </p:extLst>
          </p:nvPr>
        </p:nvGraphicFramePr>
        <p:xfrm>
          <a:off x="7762461" y="2759897"/>
          <a:ext cx="4605605" cy="336049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605605">
                  <a:extLst>
                    <a:ext uri="{9D8B030D-6E8A-4147-A177-3AD203B41FA5}">
                      <a16:colId xmlns:a16="http://schemas.microsoft.com/office/drawing/2014/main" val="3206567104"/>
                    </a:ext>
                  </a:extLst>
                </a:gridCol>
              </a:tblGrid>
              <a:tr h="896858">
                <a:tc>
                  <a:txBody>
                    <a:bodyPr/>
                    <a:lstStyle/>
                    <a:p>
                      <a:pPr marL="349250" indent="-349250">
                        <a:buAutoNum type="alphaLcParenR"/>
                        <a:tabLst/>
                      </a:pPr>
                      <a:r>
                        <a:rPr lang="en-US" sz="4000" b="0" dirty="0">
                          <a:solidFill>
                            <a:srgbClr val="00B0F0"/>
                          </a:solidFill>
                        </a:rPr>
                        <a:t> monks</a:t>
                      </a:r>
                    </a:p>
                  </a:txBody>
                  <a:tcPr marT="55321" marB="5532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02939"/>
                  </a:ext>
                </a:extLst>
              </a:tr>
              <a:tr h="806443">
                <a:tc>
                  <a:txBody>
                    <a:bodyPr/>
                    <a:lstStyle/>
                    <a:p>
                      <a:r>
                        <a:rPr lang="en-US" sz="4000" b="0" dirty="0">
                          <a:solidFill>
                            <a:srgbClr val="00B0F0"/>
                          </a:solidFill>
                        </a:rPr>
                        <a:t>b) Beer brewers</a:t>
                      </a:r>
                    </a:p>
                  </a:txBody>
                  <a:tcPr marT="55321" marB="5532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4266467"/>
                  </a:ext>
                </a:extLst>
              </a:tr>
              <a:tr h="884054">
                <a:tc>
                  <a:txBody>
                    <a:bodyPr/>
                    <a:lstStyle/>
                    <a:p>
                      <a:r>
                        <a:rPr lang="en-US" sz="4000" b="0" dirty="0">
                          <a:solidFill>
                            <a:srgbClr val="00B0F0"/>
                          </a:solidFill>
                        </a:rPr>
                        <a:t>c) anime cosplayers</a:t>
                      </a:r>
                    </a:p>
                  </a:txBody>
                  <a:tcPr marT="55321" marB="5532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9585349"/>
                  </a:ext>
                </a:extLst>
              </a:tr>
              <a:tr h="773136">
                <a:tc>
                  <a:txBody>
                    <a:bodyPr/>
                    <a:lstStyle/>
                    <a:p>
                      <a:r>
                        <a:rPr lang="en-US" sz="4000" b="0" dirty="0">
                          <a:solidFill>
                            <a:srgbClr val="00B0F0"/>
                          </a:solidFill>
                        </a:rPr>
                        <a:t>d) Local turtle zoo</a:t>
                      </a:r>
                    </a:p>
                  </a:txBody>
                  <a:tcPr marT="55321" marB="5532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39046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0355740"/>
      </p:ext>
    </p:extLst>
  </p:cSld>
  <p:clrMapOvr>
    <a:masterClrMapping/>
  </p:clrMapOvr>
  <p:transition spd="slow" advTm="18000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milky way in the sky&#10;&#10;Description automatically generated">
            <a:extLst>
              <a:ext uri="{FF2B5EF4-FFF2-40B4-BE49-F238E27FC236}">
                <a16:creationId xmlns:a16="http://schemas.microsoft.com/office/drawing/2014/main" id="{CD4F19B1-A607-4161-5297-62062DB14E5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7600" b="44860"/>
          <a:stretch/>
        </p:blipFill>
        <p:spPr>
          <a:xfrm>
            <a:off x="21" y="10"/>
            <a:ext cx="12191980" cy="6857991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52522891-7716-7D72-D577-E897A61E4B4B}"/>
              </a:ext>
            </a:extLst>
          </p:cNvPr>
          <p:cNvSpPr txBox="1">
            <a:spLocks/>
          </p:cNvSpPr>
          <p:nvPr/>
        </p:nvSpPr>
        <p:spPr>
          <a:xfrm>
            <a:off x="172031" y="401636"/>
            <a:ext cx="7453135" cy="1429740"/>
          </a:xfrm>
          <a:prstGeom prst="rect">
            <a:avLst/>
          </a:prstGeom>
          <a:solidFill>
            <a:schemeClr val="tx1">
              <a:alpha val="32000"/>
            </a:schemeClr>
          </a:solidFill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Adorn Slab Serif" panose="02000507000000020004" pitchFamily="2" charset="0"/>
                <a:ea typeface="+mj-ea"/>
                <a:cs typeface="+mj-cs"/>
              </a:defRPr>
            </a:lvl1pPr>
          </a:lstStyle>
          <a:p>
            <a:r>
              <a:rPr lang="en-US" sz="8000" dirty="0">
                <a:solidFill>
                  <a:srgbClr val="FFC000"/>
                </a:solidFill>
              </a:rPr>
              <a:t>Don’t forget to tip your server/bartender!</a:t>
            </a: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AEF3851A-8861-1F36-F396-03F8A8A1C687}"/>
              </a:ext>
            </a:extLst>
          </p:cNvPr>
          <p:cNvSpPr txBox="1">
            <a:spLocks/>
          </p:cNvSpPr>
          <p:nvPr/>
        </p:nvSpPr>
        <p:spPr>
          <a:xfrm>
            <a:off x="105722" y="1622403"/>
            <a:ext cx="7116457" cy="4897213"/>
          </a:xfrm>
          <a:prstGeom prst="rect">
            <a:avLst/>
          </a:prstGeom>
          <a:solidFill>
            <a:schemeClr val="tx1">
              <a:alpha val="32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Adorn Slab Serif" panose="02000507000000020004" pitchFamily="2" charset="0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48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Help us keep this a free event by donating any small amount </a:t>
            </a:r>
          </a:p>
          <a:p>
            <a:pPr>
              <a:lnSpc>
                <a:spcPct val="150000"/>
              </a:lnSpc>
            </a:pPr>
            <a:r>
              <a:rPr lang="en-US" sz="48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(e.g., $2, $5, $Googleplex)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3F5520EA-8B37-B269-A02F-93D16CAB26D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t="12241"/>
          <a:stretch/>
        </p:blipFill>
        <p:spPr>
          <a:xfrm>
            <a:off x="7103426" y="854960"/>
            <a:ext cx="4938001" cy="575401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B8B5A02-0529-0254-0FDB-E6D0F307DE5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b="91502"/>
          <a:stretch/>
        </p:blipFill>
        <p:spPr>
          <a:xfrm>
            <a:off x="7103426" y="123057"/>
            <a:ext cx="4938001" cy="557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48271"/>
      </p:ext>
    </p:extLst>
  </p:cSld>
  <p:clrMapOvr>
    <a:masterClrMapping/>
  </p:clrMapOvr>
  <p:transition spd="slow" advClick="0" advTm="5000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3D6A112-69C4-9E13-7ECF-C03C6C7E01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97918" y="183438"/>
            <a:ext cx="5396165" cy="815604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sz="6000" dirty="0"/>
              <a:t>Question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38095E-C621-44DE-81D9-80EC0A766D37}"/>
              </a:ext>
            </a:extLst>
          </p:cNvPr>
          <p:cNvSpPr txBox="1">
            <a:spLocks/>
          </p:cNvSpPr>
          <p:nvPr/>
        </p:nvSpPr>
        <p:spPr>
          <a:xfrm>
            <a:off x="44135" y="1362083"/>
            <a:ext cx="11945424" cy="5059019"/>
          </a:xfrm>
          <a:prstGeom prst="rect">
            <a:avLst/>
          </a:prstGeom>
          <a:solidFill>
            <a:schemeClr val="tx1">
              <a:alpha val="28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Adorn Slab Serif" panose="02000507000000020004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Adorn Slab Serif" panose="02000507000000020004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Adorn Slab Serif" panose="02000507000000020004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Adorn Slab Serif" panose="02000507000000020004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Adorn Slab Serif" panose="02000507000000020004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endParaRPr lang="en-US" sz="4800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BE5AF65-F1E2-EC13-CABB-0E24F62B27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985801"/>
              </p:ext>
            </p:extLst>
          </p:nvPr>
        </p:nvGraphicFramePr>
        <p:xfrm>
          <a:off x="459796" y="4025374"/>
          <a:ext cx="11114102" cy="240311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619728">
                  <a:extLst>
                    <a:ext uri="{9D8B030D-6E8A-4147-A177-3AD203B41FA5}">
                      <a16:colId xmlns:a16="http://schemas.microsoft.com/office/drawing/2014/main" val="3206567104"/>
                    </a:ext>
                  </a:extLst>
                </a:gridCol>
                <a:gridCol w="5494374">
                  <a:extLst>
                    <a:ext uri="{9D8B030D-6E8A-4147-A177-3AD203B41FA5}">
                      <a16:colId xmlns:a16="http://schemas.microsoft.com/office/drawing/2014/main" val="3098805441"/>
                    </a:ext>
                  </a:extLst>
                </a:gridCol>
              </a:tblGrid>
              <a:tr h="1083326">
                <a:tc>
                  <a:txBody>
                    <a:bodyPr/>
                    <a:lstStyle/>
                    <a:p>
                      <a:pPr marL="349250" indent="-349250">
                        <a:buAutoNum type="alphaLcParenR"/>
                        <a:tabLst/>
                      </a:pPr>
                      <a:r>
                        <a:rPr lang="en-US" sz="4000" b="0" dirty="0">
                          <a:solidFill>
                            <a:srgbClr val="00B0F0"/>
                          </a:solidFill>
                        </a:rPr>
                        <a:t> Some Supernova</a:t>
                      </a:r>
                    </a:p>
                  </a:txBody>
                  <a:tcPr marT="50292" marB="50292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0" dirty="0">
                          <a:solidFill>
                            <a:srgbClr val="00B0F0"/>
                          </a:solidFill>
                        </a:rPr>
                        <a:t>b) Neutron Star Collisions</a:t>
                      </a:r>
                    </a:p>
                  </a:txBody>
                  <a:tcPr marT="50292" marB="50292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02939"/>
                  </a:ext>
                </a:extLst>
              </a:tr>
              <a:tr h="897903">
                <a:tc>
                  <a:txBody>
                    <a:bodyPr/>
                    <a:lstStyle/>
                    <a:p>
                      <a:r>
                        <a:rPr lang="en-US" sz="4000" b="0" dirty="0">
                          <a:solidFill>
                            <a:srgbClr val="00B0F0"/>
                          </a:solidFill>
                        </a:rPr>
                        <a:t>c) Neutron star-black hole collisions</a:t>
                      </a:r>
                    </a:p>
                  </a:txBody>
                  <a:tcPr marT="50292" marB="50292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4000" b="0" dirty="0">
                          <a:solidFill>
                            <a:srgbClr val="00B0F0"/>
                          </a:solidFill>
                        </a:rPr>
                        <a:t>d) All of the Above</a:t>
                      </a:r>
                    </a:p>
                  </a:txBody>
                  <a:tcPr marT="50292" marB="50292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3904628"/>
                  </a:ext>
                </a:extLst>
              </a:tr>
            </a:tbl>
          </a:graphicData>
        </a:graphic>
      </p:graphicFrame>
      <p:sp>
        <p:nvSpPr>
          <p:cNvPr id="7" name="Content Placeholder 8">
            <a:extLst>
              <a:ext uri="{FF2B5EF4-FFF2-40B4-BE49-F238E27FC236}">
                <a16:creationId xmlns:a16="http://schemas.microsoft.com/office/drawing/2014/main" id="{7ED231FE-A904-86BC-CB40-7E570D9905AD}"/>
              </a:ext>
            </a:extLst>
          </p:cNvPr>
          <p:cNvSpPr txBox="1">
            <a:spLocks/>
          </p:cNvSpPr>
          <p:nvPr/>
        </p:nvSpPr>
        <p:spPr>
          <a:xfrm>
            <a:off x="202441" y="1095816"/>
            <a:ext cx="11511179" cy="29800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Adorn Slab Serif" panose="02000507000000020004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Adorn Slab Serif" panose="02000507000000020004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Adorn Slab Serif" panose="02000507000000020004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Adorn Slab Serif" panose="02000507000000020004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Adorn Slab Serif" panose="02000507000000020004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70000"/>
              </a:lnSpc>
              <a:buFont typeface="Arial" panose="020B0604020202020204" pitchFamily="34" charset="0"/>
              <a:buNone/>
            </a:pPr>
            <a:r>
              <a:rPr lang="en-US" sz="4800" dirty="0"/>
              <a:t>Which stellar phenomena are known to release Gamma-Ray Bursts?</a:t>
            </a:r>
          </a:p>
        </p:txBody>
      </p:sp>
    </p:spTree>
    <p:extLst>
      <p:ext uri="{BB962C8B-B14F-4D97-AF65-F5344CB8AC3E}">
        <p14:creationId xmlns:p14="http://schemas.microsoft.com/office/powerpoint/2010/main" val="2680870570"/>
      </p:ext>
    </p:extLst>
  </p:cSld>
  <p:clrMapOvr>
    <a:masterClrMapping/>
  </p:clrMapOvr>
  <p:transition spd="slow" advTm="18000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A9AD7B0-BE68-F974-9AF9-C25DAD170310}"/>
              </a:ext>
            </a:extLst>
          </p:cNvPr>
          <p:cNvSpPr txBox="1">
            <a:spLocks/>
          </p:cNvSpPr>
          <p:nvPr/>
        </p:nvSpPr>
        <p:spPr>
          <a:xfrm>
            <a:off x="478380" y="1186774"/>
            <a:ext cx="10859476" cy="5150283"/>
          </a:xfrm>
          <a:prstGeom prst="rect">
            <a:avLst/>
          </a:prstGeom>
          <a:solidFill>
            <a:schemeClr val="tx1">
              <a:alpha val="28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Adorn Slab Serif" panose="02000507000000020004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Adorn Slab Serif" panose="02000507000000020004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Adorn Slab Serif" panose="02000507000000020004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Adorn Slab Serif" panose="02000507000000020004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Adorn Slab Serif" panose="02000507000000020004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endParaRPr lang="en-US" sz="480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656B924-6DB2-123A-FE0E-B7CB5D31A2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97918" y="183438"/>
            <a:ext cx="5396165" cy="815604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sz="6000" dirty="0"/>
              <a:t>Question 2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76E86402-A496-64B3-540F-BC0691AA46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0783705"/>
              </p:ext>
            </p:extLst>
          </p:nvPr>
        </p:nvGraphicFramePr>
        <p:xfrm>
          <a:off x="340410" y="3826042"/>
          <a:ext cx="11511179" cy="312724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450742">
                  <a:extLst>
                    <a:ext uri="{9D8B030D-6E8A-4147-A177-3AD203B41FA5}">
                      <a16:colId xmlns:a16="http://schemas.microsoft.com/office/drawing/2014/main" val="3206567104"/>
                    </a:ext>
                  </a:extLst>
                </a:gridCol>
                <a:gridCol w="5060437">
                  <a:extLst>
                    <a:ext uri="{9D8B030D-6E8A-4147-A177-3AD203B41FA5}">
                      <a16:colId xmlns:a16="http://schemas.microsoft.com/office/drawing/2014/main" val="3098805441"/>
                    </a:ext>
                  </a:extLst>
                </a:gridCol>
              </a:tblGrid>
              <a:tr h="1083326">
                <a:tc>
                  <a:txBody>
                    <a:bodyPr/>
                    <a:lstStyle/>
                    <a:p>
                      <a:pPr marL="349250" indent="-349250">
                        <a:buAutoNum type="alphaLcParenR"/>
                        <a:tabLst/>
                      </a:pPr>
                      <a:r>
                        <a:rPr lang="en-US" sz="4800" b="0" dirty="0">
                          <a:solidFill>
                            <a:srgbClr val="00B0F0"/>
                          </a:solidFill>
                        </a:rPr>
                        <a:t> Frostbite trying to find the Northwest Passage</a:t>
                      </a:r>
                    </a:p>
                  </a:txBody>
                  <a:tcPr marT="50292" marB="50292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b="0" dirty="0">
                          <a:solidFill>
                            <a:srgbClr val="00B0F0"/>
                          </a:solidFill>
                        </a:rPr>
                        <a:t>b)In a duel about math</a:t>
                      </a:r>
                    </a:p>
                  </a:txBody>
                  <a:tcPr marT="50292" marB="50292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02939"/>
                  </a:ext>
                </a:extLst>
              </a:tr>
              <a:tr h="897903">
                <a:tc>
                  <a:txBody>
                    <a:bodyPr/>
                    <a:lstStyle/>
                    <a:p>
                      <a:r>
                        <a:rPr lang="en-US" sz="4800" b="0" dirty="0">
                          <a:solidFill>
                            <a:srgbClr val="00B0F0"/>
                          </a:solidFill>
                        </a:rPr>
                        <a:t>c) Brewhouse fight over a girl</a:t>
                      </a:r>
                    </a:p>
                  </a:txBody>
                  <a:tcPr marT="50292" marB="50292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b="0" dirty="0">
                          <a:solidFill>
                            <a:srgbClr val="00B0F0"/>
                          </a:solidFill>
                        </a:rPr>
                        <a:t>d) Leprosy</a:t>
                      </a:r>
                    </a:p>
                  </a:txBody>
                  <a:tcPr marT="50292" marB="50292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3904628"/>
                  </a:ext>
                </a:extLst>
              </a:tr>
            </a:tbl>
          </a:graphicData>
        </a:graphic>
      </p:graphicFrame>
      <p:sp>
        <p:nvSpPr>
          <p:cNvPr id="3" name="Content Placeholder 8">
            <a:extLst>
              <a:ext uri="{FF2B5EF4-FFF2-40B4-BE49-F238E27FC236}">
                <a16:creationId xmlns:a16="http://schemas.microsoft.com/office/drawing/2014/main" id="{EDEA678A-2AF0-D7E2-36BE-2901A4E3980C}"/>
              </a:ext>
            </a:extLst>
          </p:cNvPr>
          <p:cNvSpPr txBox="1">
            <a:spLocks/>
          </p:cNvSpPr>
          <p:nvPr/>
        </p:nvSpPr>
        <p:spPr>
          <a:xfrm>
            <a:off x="478380" y="1176878"/>
            <a:ext cx="11373208" cy="25576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Adorn Slab Serif" panose="02000507000000020004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Adorn Slab Serif" panose="02000507000000020004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Adorn Slab Serif" panose="02000507000000020004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Adorn Slab Serif" panose="02000507000000020004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Adorn Slab Serif" panose="02000507000000020004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70000"/>
              </a:lnSpc>
              <a:buFont typeface="Arial" panose="020B0604020202020204" pitchFamily="34" charset="0"/>
              <a:buNone/>
            </a:pPr>
            <a:r>
              <a:rPr lang="en-US" sz="4800" dirty="0"/>
              <a:t>How did Tycho Brahe lose the tip of his nose?</a:t>
            </a:r>
          </a:p>
        </p:txBody>
      </p:sp>
    </p:spTree>
    <p:extLst>
      <p:ext uri="{BB962C8B-B14F-4D97-AF65-F5344CB8AC3E}">
        <p14:creationId xmlns:p14="http://schemas.microsoft.com/office/powerpoint/2010/main" val="1203287621"/>
      </p:ext>
    </p:extLst>
  </p:cSld>
  <p:clrMapOvr>
    <a:masterClrMapping/>
  </p:clrMapOvr>
  <p:transition spd="slow" advTm="18000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65C7EC3-8B1C-B097-8987-DBBB32CFB6A0}"/>
              </a:ext>
            </a:extLst>
          </p:cNvPr>
          <p:cNvSpPr txBox="1">
            <a:spLocks/>
          </p:cNvSpPr>
          <p:nvPr/>
        </p:nvSpPr>
        <p:spPr>
          <a:xfrm>
            <a:off x="203147" y="1301906"/>
            <a:ext cx="7556896" cy="5372655"/>
          </a:xfrm>
          <a:prstGeom prst="rect">
            <a:avLst/>
          </a:prstGeom>
          <a:solidFill>
            <a:schemeClr val="tx1">
              <a:alpha val="28000"/>
            </a:schemeClr>
          </a:solidFill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Adorn Slab Serif" panose="02000507000000020004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Adorn Slab Serif" panose="02000507000000020004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Adorn Slab Serif" panose="02000507000000020004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Adorn Slab Serif" panose="02000507000000020004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Adorn Slab Serif" panose="02000507000000020004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6000" dirty="0" err="1"/>
              <a:t>Chrisjen</a:t>
            </a:r>
            <a:r>
              <a:rPr lang="en-US" sz="6000" dirty="0"/>
              <a:t> Avasarala, played by </a:t>
            </a:r>
            <a:r>
              <a:rPr lang="en-US" sz="6000" dirty="0" err="1"/>
              <a:t>Shohreh</a:t>
            </a:r>
            <a:r>
              <a:rPr lang="en-US" sz="6000" dirty="0"/>
              <a:t> </a:t>
            </a:r>
            <a:r>
              <a:rPr lang="en-US" sz="6000" dirty="0" err="1"/>
              <a:t>Agghdashloo</a:t>
            </a:r>
            <a:r>
              <a:rPr lang="en-US" sz="6000" dirty="0"/>
              <a:t>, is a character in </a:t>
            </a:r>
            <a:r>
              <a:rPr lang="en-US" sz="6000" b="1" dirty="0">
                <a:solidFill>
                  <a:srgbClr val="00B0F0"/>
                </a:solidFill>
              </a:rPr>
              <a:t>which</a:t>
            </a:r>
            <a:r>
              <a:rPr lang="en-US" sz="6000" dirty="0"/>
              <a:t> sci-fi show that depicts future inter-planetary political tension?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C7A6879-1A7D-3747-0BB5-72747D493D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97918" y="183438"/>
            <a:ext cx="5396165" cy="815604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sz="6000" dirty="0"/>
              <a:t>Question 3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7EB4F3A-2F2E-79AA-B8D7-DE5C5950AE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50" b="-4001"/>
          <a:stretch/>
        </p:blipFill>
        <p:spPr>
          <a:xfrm>
            <a:off x="7438769" y="1782001"/>
            <a:ext cx="4753232" cy="4432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963130"/>
      </p:ext>
    </p:extLst>
  </p:cSld>
  <p:clrMapOvr>
    <a:masterClrMapping/>
  </p:clrMapOvr>
  <p:transition spd="slow" advTm="18000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EFFE089-380F-4D6A-B70B-49B5130B69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97918" y="183438"/>
            <a:ext cx="5396165" cy="815604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sz="6000" dirty="0"/>
              <a:t>Question 4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0A38D268-D294-EC2D-433A-4A9F7DBCE1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5897501"/>
              </p:ext>
            </p:extLst>
          </p:nvPr>
        </p:nvGraphicFramePr>
        <p:xfrm>
          <a:off x="340410" y="4211050"/>
          <a:ext cx="11511179" cy="264695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450742">
                  <a:extLst>
                    <a:ext uri="{9D8B030D-6E8A-4147-A177-3AD203B41FA5}">
                      <a16:colId xmlns:a16="http://schemas.microsoft.com/office/drawing/2014/main" val="3206567104"/>
                    </a:ext>
                  </a:extLst>
                </a:gridCol>
                <a:gridCol w="5060437">
                  <a:extLst>
                    <a:ext uri="{9D8B030D-6E8A-4147-A177-3AD203B41FA5}">
                      <a16:colId xmlns:a16="http://schemas.microsoft.com/office/drawing/2014/main" val="3098805441"/>
                    </a:ext>
                  </a:extLst>
                </a:gridCol>
              </a:tblGrid>
              <a:tr h="1083326">
                <a:tc>
                  <a:txBody>
                    <a:bodyPr/>
                    <a:lstStyle/>
                    <a:p>
                      <a:pPr marL="349250" indent="-349250">
                        <a:buAutoNum type="alphaLcParenR"/>
                        <a:tabLst/>
                      </a:pPr>
                      <a:r>
                        <a:rPr lang="en-US" sz="4800" b="0" dirty="0">
                          <a:solidFill>
                            <a:srgbClr val="00B0F0"/>
                          </a:solidFill>
                        </a:rPr>
                        <a:t> Cosmic Rays</a:t>
                      </a:r>
                    </a:p>
                  </a:txBody>
                  <a:tcPr marT="50292" marB="50292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b="0" dirty="0">
                          <a:solidFill>
                            <a:srgbClr val="00B0F0"/>
                          </a:solidFill>
                        </a:rPr>
                        <a:t>b) Radon Gas</a:t>
                      </a:r>
                    </a:p>
                  </a:txBody>
                  <a:tcPr marT="50292" marB="50292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02939"/>
                  </a:ext>
                </a:extLst>
              </a:tr>
              <a:tr h="897903">
                <a:tc>
                  <a:txBody>
                    <a:bodyPr/>
                    <a:lstStyle/>
                    <a:p>
                      <a:r>
                        <a:rPr lang="en-US" sz="4800" b="0" dirty="0">
                          <a:solidFill>
                            <a:srgbClr val="00B0F0"/>
                          </a:solidFill>
                        </a:rPr>
                        <a:t>c) Solar Radiation</a:t>
                      </a:r>
                    </a:p>
                  </a:txBody>
                  <a:tcPr marT="50292" marB="50292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b="0" dirty="0">
                          <a:solidFill>
                            <a:srgbClr val="00B0F0"/>
                          </a:solidFill>
                        </a:rPr>
                        <a:t>d) Nuclear power plants</a:t>
                      </a:r>
                    </a:p>
                  </a:txBody>
                  <a:tcPr marT="50292" marB="50292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3904628"/>
                  </a:ext>
                </a:extLst>
              </a:tr>
            </a:tbl>
          </a:graphicData>
        </a:graphic>
      </p:graphicFrame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77861AF6-24B8-6591-03B0-0CB8E022622A}"/>
              </a:ext>
            </a:extLst>
          </p:cNvPr>
          <p:cNvSpPr txBox="1">
            <a:spLocks/>
          </p:cNvSpPr>
          <p:nvPr/>
        </p:nvSpPr>
        <p:spPr>
          <a:xfrm>
            <a:off x="202441" y="1095816"/>
            <a:ext cx="11511179" cy="298007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Adorn Slab Serif" panose="02000507000000020004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Adorn Slab Serif" panose="02000507000000020004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Adorn Slab Serif" panose="02000507000000020004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Adorn Slab Serif" panose="02000507000000020004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Adorn Slab Serif" panose="02000507000000020004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70000"/>
              </a:lnSpc>
              <a:buFont typeface="Arial" panose="020B0604020202020204" pitchFamily="34" charset="0"/>
              <a:buNone/>
            </a:pPr>
            <a:r>
              <a:rPr lang="en-US" sz="6000" dirty="0"/>
              <a:t>What is the primary source of natural background radiation on Earth?</a:t>
            </a:r>
          </a:p>
        </p:txBody>
      </p:sp>
    </p:spTree>
    <p:extLst>
      <p:ext uri="{BB962C8B-B14F-4D97-AF65-F5344CB8AC3E}">
        <p14:creationId xmlns:p14="http://schemas.microsoft.com/office/powerpoint/2010/main" val="204472006"/>
      </p:ext>
    </p:extLst>
  </p:cSld>
  <p:clrMapOvr>
    <a:masterClrMapping/>
  </p:clrMapOvr>
  <p:transition spd="slow" advTm="18000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5B7F0C8E-8948-12F5-659A-4709FBDC606D}"/>
              </a:ext>
            </a:extLst>
          </p:cNvPr>
          <p:cNvSpPr txBox="1">
            <a:spLocks/>
          </p:cNvSpPr>
          <p:nvPr/>
        </p:nvSpPr>
        <p:spPr>
          <a:xfrm>
            <a:off x="293650" y="999042"/>
            <a:ext cx="5626704" cy="5593637"/>
          </a:xfrm>
          <a:prstGeom prst="rect">
            <a:avLst/>
          </a:prstGeom>
          <a:solidFill>
            <a:schemeClr val="tx1">
              <a:alpha val="28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Adorn Slab Serif" panose="02000507000000020004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Adorn Slab Serif" panose="02000507000000020004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Adorn Slab Serif" panose="02000507000000020004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Adorn Slab Serif" panose="02000507000000020004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Adorn Slab Serif" panose="02000507000000020004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endParaRPr lang="en-US" sz="480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87AE478-13DD-2B29-7431-12ED51891B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4772" y="1134590"/>
            <a:ext cx="7173423" cy="5539972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6600" dirty="0"/>
              <a:t>Which future space telescope is named after a Nashville born astronomer aka </a:t>
            </a:r>
          </a:p>
          <a:p>
            <a:pPr marL="0" indent="0">
              <a:buNone/>
            </a:pPr>
            <a:r>
              <a:rPr lang="en-US" sz="6600" dirty="0"/>
              <a:t>“</a:t>
            </a:r>
            <a:r>
              <a:rPr lang="en-US" sz="6600" i="1" dirty="0">
                <a:solidFill>
                  <a:srgbClr val="00B0F0"/>
                </a:solidFill>
              </a:rPr>
              <a:t>The Mother of Hubble</a:t>
            </a:r>
            <a:r>
              <a:rPr lang="en-US" sz="6600" dirty="0"/>
              <a:t>”</a:t>
            </a:r>
            <a:endParaRPr lang="en-US" sz="880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B4355AB-DEAF-3EFF-9EE4-2E56E7E37530}"/>
              </a:ext>
            </a:extLst>
          </p:cNvPr>
          <p:cNvSpPr txBox="1">
            <a:spLocks/>
          </p:cNvSpPr>
          <p:nvPr/>
        </p:nvSpPr>
        <p:spPr>
          <a:xfrm>
            <a:off x="3397918" y="183438"/>
            <a:ext cx="5396165" cy="81560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Adorn Slab Serif" panose="02000507000000020004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Adorn Slab Serif" panose="02000507000000020004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Adorn Slab Serif" panose="02000507000000020004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Adorn Slab Serif" panose="02000507000000020004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Adorn Slab Serif" panose="02000507000000020004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6000" dirty="0"/>
              <a:t>Question 5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7CE53FB-5802-EB64-E7C4-AFCC52DD3D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8827" y="1048234"/>
            <a:ext cx="4826049" cy="271465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1597A35-78D6-EB4C-533B-9060B3074C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8828" y="3861398"/>
            <a:ext cx="4826049" cy="271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55222"/>
      </p:ext>
    </p:extLst>
  </p:cSld>
  <p:clrMapOvr>
    <a:masterClrMapping/>
  </p:clrMapOvr>
  <p:transition spd="slow" advTm="18000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0F9FFCC-A14D-CD12-5EEE-F6ABF572B987}"/>
              </a:ext>
            </a:extLst>
          </p:cNvPr>
          <p:cNvSpPr txBox="1">
            <a:spLocks/>
          </p:cNvSpPr>
          <p:nvPr/>
        </p:nvSpPr>
        <p:spPr>
          <a:xfrm>
            <a:off x="391083" y="1191119"/>
            <a:ext cx="11477258" cy="5281671"/>
          </a:xfrm>
          <a:prstGeom prst="rect">
            <a:avLst/>
          </a:prstGeom>
          <a:solidFill>
            <a:schemeClr val="tx1">
              <a:alpha val="28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Adorn Slab Serif" panose="02000507000000020004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Adorn Slab Serif" panose="02000507000000020004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Adorn Slab Serif" panose="02000507000000020004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Adorn Slab Serif" panose="02000507000000020004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Adorn Slab Serif" panose="02000507000000020004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endParaRPr lang="en-US" sz="4800" dirty="0"/>
          </a:p>
        </p:txBody>
      </p:sp>
      <p:sp>
        <p:nvSpPr>
          <p:cNvPr id="3" name="Content Placeholder 8">
            <a:extLst>
              <a:ext uri="{FF2B5EF4-FFF2-40B4-BE49-F238E27FC236}">
                <a16:creationId xmlns:a16="http://schemas.microsoft.com/office/drawing/2014/main" id="{EE0C5EA8-DFA8-2FD7-CDFC-A145EEF9EB79}"/>
              </a:ext>
            </a:extLst>
          </p:cNvPr>
          <p:cNvSpPr txBox="1">
            <a:spLocks/>
          </p:cNvSpPr>
          <p:nvPr/>
        </p:nvSpPr>
        <p:spPr>
          <a:xfrm>
            <a:off x="323659" y="999042"/>
            <a:ext cx="11374018" cy="5473748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Adorn Slab Serif" panose="02000507000000020004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Adorn Slab Serif" panose="02000507000000020004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Adorn Slab Serif" panose="02000507000000020004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Adorn Slab Serif" panose="02000507000000020004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Adorn Slab Serif" panose="02000507000000020004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60000"/>
              </a:lnSpc>
              <a:buFont typeface="Arial" panose="020B0604020202020204" pitchFamily="34" charset="0"/>
              <a:buNone/>
            </a:pPr>
            <a:r>
              <a:rPr lang="en-US" sz="6600" dirty="0"/>
              <a:t>Which electronic </a:t>
            </a:r>
            <a:r>
              <a:rPr lang="en-US" sz="6600" dirty="0">
                <a:solidFill>
                  <a:srgbClr val="00B0F0"/>
                </a:solidFill>
              </a:rPr>
              <a:t>music duo </a:t>
            </a:r>
            <a:r>
              <a:rPr lang="en-US" sz="6600" dirty="0"/>
              <a:t>produced an album titled </a:t>
            </a:r>
            <a:r>
              <a:rPr lang="en-US" sz="6600" i="1" dirty="0"/>
              <a:t>Random Access Memories</a:t>
            </a:r>
            <a:r>
              <a:rPr lang="en-US" sz="6600" dirty="0"/>
              <a:t> in 2013, which features the track </a:t>
            </a:r>
            <a:r>
              <a:rPr lang="en-US" sz="6600" i="1" dirty="0">
                <a:solidFill>
                  <a:srgbClr val="00B0F0"/>
                </a:solidFill>
              </a:rPr>
              <a:t>Contact, </a:t>
            </a:r>
            <a:r>
              <a:rPr lang="en-US" sz="6600" dirty="0"/>
              <a:t>that includes audio from the Apollo 17 mission?</a:t>
            </a:r>
            <a:endParaRPr lang="en-US" sz="8800" dirty="0">
              <a:solidFill>
                <a:srgbClr val="00B0F0"/>
              </a:solidFill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31F28C8-7902-A4A2-B4A7-8190FD3FCCB9}"/>
              </a:ext>
            </a:extLst>
          </p:cNvPr>
          <p:cNvSpPr txBox="1">
            <a:spLocks/>
          </p:cNvSpPr>
          <p:nvPr/>
        </p:nvSpPr>
        <p:spPr>
          <a:xfrm>
            <a:off x="3397918" y="183438"/>
            <a:ext cx="5396165" cy="81560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Adorn Slab Serif" panose="02000507000000020004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Adorn Slab Serif" panose="02000507000000020004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Adorn Slab Serif" panose="02000507000000020004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Adorn Slab Serif" panose="02000507000000020004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Adorn Slab Serif" panose="02000507000000020004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6000" dirty="0"/>
              <a:t>Question 6</a:t>
            </a:r>
          </a:p>
        </p:txBody>
      </p:sp>
    </p:spTree>
    <p:extLst>
      <p:ext uri="{BB962C8B-B14F-4D97-AF65-F5344CB8AC3E}">
        <p14:creationId xmlns:p14="http://schemas.microsoft.com/office/powerpoint/2010/main" val="3444339005"/>
      </p:ext>
    </p:extLst>
  </p:cSld>
  <p:clrMapOvr>
    <a:masterClrMapping/>
  </p:clrMapOvr>
  <p:transition spd="slow" advTm="18000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BDC9660-EC31-091B-CFA8-EF57FE6D984C}"/>
              </a:ext>
            </a:extLst>
          </p:cNvPr>
          <p:cNvSpPr txBox="1">
            <a:spLocks/>
          </p:cNvSpPr>
          <p:nvPr/>
        </p:nvSpPr>
        <p:spPr>
          <a:xfrm>
            <a:off x="391082" y="2051222"/>
            <a:ext cx="8701159" cy="4074577"/>
          </a:xfrm>
          <a:prstGeom prst="rect">
            <a:avLst/>
          </a:prstGeom>
          <a:solidFill>
            <a:schemeClr val="tx1">
              <a:alpha val="28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Adorn Slab Serif" panose="02000507000000020004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Adorn Slab Serif" panose="02000507000000020004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Adorn Slab Serif" panose="02000507000000020004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Adorn Slab Serif" panose="02000507000000020004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Adorn Slab Serif" panose="02000507000000020004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endParaRPr lang="en-US" sz="48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FDEDF93-0DCF-4BD0-E862-931BCD8E8832}"/>
              </a:ext>
            </a:extLst>
          </p:cNvPr>
          <p:cNvSpPr txBox="1">
            <a:spLocks/>
          </p:cNvSpPr>
          <p:nvPr/>
        </p:nvSpPr>
        <p:spPr>
          <a:xfrm>
            <a:off x="3397918" y="183438"/>
            <a:ext cx="5396165" cy="81560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Adorn Slab Serif" panose="02000507000000020004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Adorn Slab Serif" panose="02000507000000020004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Adorn Slab Serif" panose="02000507000000020004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Adorn Slab Serif" panose="02000507000000020004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Adorn Slab Serif" panose="02000507000000020004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6000" dirty="0"/>
              <a:t>Question 7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428036F-B4F0-605A-1193-B0E1CDF29F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1543" y="2687404"/>
            <a:ext cx="4949286" cy="3464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ontent Placeholder 8">
            <a:extLst>
              <a:ext uri="{FF2B5EF4-FFF2-40B4-BE49-F238E27FC236}">
                <a16:creationId xmlns:a16="http://schemas.microsoft.com/office/drawing/2014/main" id="{0960F256-6D14-3A7D-FE46-96714905802A}"/>
              </a:ext>
            </a:extLst>
          </p:cNvPr>
          <p:cNvSpPr txBox="1">
            <a:spLocks/>
          </p:cNvSpPr>
          <p:nvPr/>
        </p:nvSpPr>
        <p:spPr>
          <a:xfrm>
            <a:off x="239123" y="724619"/>
            <a:ext cx="11629947" cy="13266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Adorn Slab Serif" panose="02000507000000020004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Adorn Slab Serif" panose="02000507000000020004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Adorn Slab Serif" panose="02000507000000020004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Adorn Slab Serif" panose="02000507000000020004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Adorn Slab Serif" panose="02000507000000020004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sz="4800" b="1" dirty="0"/>
              <a:t>The Paranal Observatory in Chile, hosts the…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31FF1BB4-334B-93DC-A890-37D389AD3B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0195615"/>
              </p:ext>
            </p:extLst>
          </p:nvPr>
        </p:nvGraphicFramePr>
        <p:xfrm>
          <a:off x="239123" y="1976492"/>
          <a:ext cx="9646747" cy="446004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646747">
                  <a:extLst>
                    <a:ext uri="{9D8B030D-6E8A-4147-A177-3AD203B41FA5}">
                      <a16:colId xmlns:a16="http://schemas.microsoft.com/office/drawing/2014/main" val="3206567104"/>
                    </a:ext>
                  </a:extLst>
                </a:gridCol>
              </a:tblGrid>
              <a:tr h="1267040">
                <a:tc>
                  <a:txBody>
                    <a:bodyPr/>
                    <a:lstStyle/>
                    <a:p>
                      <a:pPr marL="349250" indent="-349250">
                        <a:buAutoNum type="alphaLcParenR"/>
                        <a:tabLst/>
                      </a:pPr>
                      <a:r>
                        <a:rPr lang="en-US" sz="4000" b="0" dirty="0">
                          <a:solidFill>
                            <a:srgbClr val="00B0F0"/>
                          </a:solidFill>
                        </a:rPr>
                        <a:t> </a:t>
                      </a:r>
                      <a:r>
                        <a:rPr lang="en-US" sz="4000" b="0" dirty="0">
                          <a:solidFill>
                            <a:srgbClr val="FFFF00"/>
                          </a:solidFill>
                        </a:rPr>
                        <a:t>FTI</a:t>
                      </a:r>
                      <a:r>
                        <a:rPr lang="en-US" sz="4000" b="0" dirty="0">
                          <a:solidFill>
                            <a:srgbClr val="00B0F0"/>
                          </a:solidFill>
                        </a:rPr>
                        <a:t>: Four Telescopes Interferometer</a:t>
                      </a:r>
                    </a:p>
                  </a:txBody>
                  <a:tcPr marT="55321" marB="5532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02939"/>
                  </a:ext>
                </a:extLst>
              </a:tr>
              <a:tr h="1139304">
                <a:tc>
                  <a:txBody>
                    <a:bodyPr/>
                    <a:lstStyle/>
                    <a:p>
                      <a:r>
                        <a:rPr lang="en-US" sz="4000" b="0" dirty="0">
                          <a:solidFill>
                            <a:srgbClr val="00B0F0"/>
                          </a:solidFill>
                        </a:rPr>
                        <a:t>b) </a:t>
                      </a:r>
                      <a:r>
                        <a:rPr lang="en-US" sz="4000" b="0" dirty="0">
                          <a:solidFill>
                            <a:srgbClr val="FFFF00"/>
                          </a:solidFill>
                        </a:rPr>
                        <a:t>PBT</a:t>
                      </a:r>
                      <a:r>
                        <a:rPr lang="en-US" sz="4000" b="0" dirty="0">
                          <a:solidFill>
                            <a:srgbClr val="00B0F0"/>
                          </a:solidFill>
                        </a:rPr>
                        <a:t>: Paranal Bit Telescope</a:t>
                      </a:r>
                    </a:p>
                  </a:txBody>
                  <a:tcPr marT="55321" marB="5532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4266467"/>
                  </a:ext>
                </a:extLst>
              </a:tr>
              <a:tr h="1218539">
                <a:tc>
                  <a:txBody>
                    <a:bodyPr/>
                    <a:lstStyle/>
                    <a:p>
                      <a:r>
                        <a:rPr lang="en-US" sz="4000" b="0" dirty="0">
                          <a:solidFill>
                            <a:srgbClr val="00B0F0"/>
                          </a:solidFill>
                        </a:rPr>
                        <a:t>c) </a:t>
                      </a:r>
                      <a:r>
                        <a:rPr lang="en-US" sz="4000" b="0" dirty="0">
                          <a:solidFill>
                            <a:srgbClr val="FFFF00"/>
                          </a:solidFill>
                        </a:rPr>
                        <a:t>VLT</a:t>
                      </a:r>
                      <a:r>
                        <a:rPr lang="en-US" sz="4000" b="0" dirty="0">
                          <a:solidFill>
                            <a:srgbClr val="00B0F0"/>
                          </a:solidFill>
                        </a:rPr>
                        <a:t>: Very Large Telescope</a:t>
                      </a:r>
                    </a:p>
                  </a:txBody>
                  <a:tcPr marT="55321" marB="5532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9585349"/>
                  </a:ext>
                </a:extLst>
              </a:tr>
              <a:tr h="835165">
                <a:tc>
                  <a:txBody>
                    <a:bodyPr/>
                    <a:lstStyle/>
                    <a:p>
                      <a:r>
                        <a:rPr lang="en-US" sz="4000" b="0" dirty="0">
                          <a:solidFill>
                            <a:srgbClr val="00B0F0"/>
                          </a:solidFill>
                        </a:rPr>
                        <a:t>d) </a:t>
                      </a:r>
                      <a:r>
                        <a:rPr lang="en-US" sz="4000" b="0" dirty="0">
                          <a:solidFill>
                            <a:srgbClr val="FFFF00"/>
                          </a:solidFill>
                        </a:rPr>
                        <a:t>SHT</a:t>
                      </a:r>
                      <a:r>
                        <a:rPr lang="en-US" sz="4000" b="0" dirty="0">
                          <a:solidFill>
                            <a:srgbClr val="00B0F0"/>
                          </a:solidFill>
                        </a:rPr>
                        <a:t>: Southern Huge Telescope</a:t>
                      </a:r>
                    </a:p>
                  </a:txBody>
                  <a:tcPr marT="55321" marB="5532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39046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31446723"/>
      </p:ext>
    </p:extLst>
  </p:cSld>
  <p:clrMapOvr>
    <a:masterClrMapping/>
  </p:clrMapOvr>
  <p:transition spd="slow" advTm="18000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5376C110-FF6D-C98E-D5B0-661F1CF1C081}"/>
              </a:ext>
            </a:extLst>
          </p:cNvPr>
          <p:cNvSpPr txBox="1">
            <a:spLocks/>
          </p:cNvSpPr>
          <p:nvPr/>
        </p:nvSpPr>
        <p:spPr>
          <a:xfrm>
            <a:off x="-173323" y="1052163"/>
            <a:ext cx="12365323" cy="5252384"/>
          </a:xfrm>
          <a:prstGeom prst="rect">
            <a:avLst/>
          </a:prstGeom>
          <a:solidFill>
            <a:schemeClr val="tx1">
              <a:alpha val="28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Adorn Slab Serif" panose="02000507000000020004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Adorn Slab Serif" panose="02000507000000020004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Adorn Slab Serif" panose="02000507000000020004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Adorn Slab Serif" panose="02000507000000020004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Adorn Slab Serif" panose="02000507000000020004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endParaRPr lang="en-US" sz="480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EAE27B1-6217-3664-9785-748777C37D3E}"/>
              </a:ext>
            </a:extLst>
          </p:cNvPr>
          <p:cNvSpPr txBox="1">
            <a:spLocks/>
          </p:cNvSpPr>
          <p:nvPr/>
        </p:nvSpPr>
        <p:spPr>
          <a:xfrm>
            <a:off x="3397918" y="183438"/>
            <a:ext cx="5396165" cy="81560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Adorn Slab Serif" panose="02000507000000020004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Adorn Slab Serif" panose="02000507000000020004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Adorn Slab Serif" panose="02000507000000020004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Adorn Slab Serif" panose="02000507000000020004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Adorn Slab Serif" panose="02000507000000020004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6000" dirty="0"/>
              <a:t>Question 8</a:t>
            </a:r>
          </a:p>
        </p:txBody>
      </p:sp>
      <p:sp>
        <p:nvSpPr>
          <p:cNvPr id="4" name="Content Placeholder 8">
            <a:extLst>
              <a:ext uri="{FF2B5EF4-FFF2-40B4-BE49-F238E27FC236}">
                <a16:creationId xmlns:a16="http://schemas.microsoft.com/office/drawing/2014/main" id="{9588E286-181E-A1A7-3439-DFDC2C46A4A3}"/>
              </a:ext>
            </a:extLst>
          </p:cNvPr>
          <p:cNvSpPr txBox="1">
            <a:spLocks/>
          </p:cNvSpPr>
          <p:nvPr/>
        </p:nvSpPr>
        <p:spPr>
          <a:xfrm>
            <a:off x="253748" y="999042"/>
            <a:ext cx="11511179" cy="4710021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Adorn Slab Serif" panose="02000507000000020004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Adorn Slab Serif" panose="02000507000000020004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Adorn Slab Serif" panose="02000507000000020004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Adorn Slab Serif" panose="02000507000000020004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Adorn Slab Serif" panose="02000507000000020004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70000"/>
              </a:lnSpc>
              <a:buFont typeface="Arial" panose="020B0604020202020204" pitchFamily="34" charset="0"/>
              <a:buNone/>
            </a:pPr>
            <a:r>
              <a:rPr lang="en-US" sz="6000" dirty="0"/>
              <a:t>Arguably, Kepler’s book on </a:t>
            </a:r>
            <a:r>
              <a:rPr lang="en-US" sz="6000" dirty="0">
                <a:solidFill>
                  <a:srgbClr val="00B0F0"/>
                </a:solidFill>
              </a:rPr>
              <a:t>new astronomy </a:t>
            </a:r>
            <a:r>
              <a:rPr lang="en-US" sz="6000" dirty="0"/>
              <a:t>stuff, is considered one of the most important books he’s written. What is the book’s original name?</a:t>
            </a:r>
          </a:p>
        </p:txBody>
      </p:sp>
    </p:spTree>
    <p:extLst>
      <p:ext uri="{BB962C8B-B14F-4D97-AF65-F5344CB8AC3E}">
        <p14:creationId xmlns:p14="http://schemas.microsoft.com/office/powerpoint/2010/main" val="3894276321"/>
      </p:ext>
    </p:extLst>
  </p:cSld>
  <p:clrMapOvr>
    <a:masterClrMapping/>
  </p:clrMapOvr>
  <p:transition spd="slow" advTm="18000"/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18379</TotalTime>
  <Words>428</Words>
  <Application>Microsoft Macintosh PowerPoint</Application>
  <PresentationFormat>Widescreen</PresentationFormat>
  <Paragraphs>74</Paragraphs>
  <Slides>12</Slides>
  <Notes>10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  <vt:variant>
        <vt:lpstr>Custom Shows</vt:lpstr>
      </vt:variant>
      <vt:variant>
        <vt:i4>1</vt:i4>
      </vt:variant>
    </vt:vector>
  </HeadingPairs>
  <TitlesOfParts>
    <vt:vector size="17" baseType="lpstr">
      <vt:lpstr>Calibri</vt:lpstr>
      <vt:lpstr>Arial</vt:lpstr>
      <vt:lpstr>Adorn Slab Serif</vt:lpstr>
      <vt:lpstr>Office Theme</vt:lpstr>
      <vt:lpstr>Astro on Tap Trivia!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Trivia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Rahul Patel</dc:creator>
  <cp:lastModifiedBy>Rahul Patel</cp:lastModifiedBy>
  <cp:revision>67</cp:revision>
  <dcterms:created xsi:type="dcterms:W3CDTF">2023-09-26T02:28:52Z</dcterms:created>
  <dcterms:modified xsi:type="dcterms:W3CDTF">2025-01-22T16:31:44Z</dcterms:modified>
</cp:coreProperties>
</file>